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720" r:id="rId3"/>
  </p:sldMasterIdLst>
  <p:notesMasterIdLst>
    <p:notesMasterId r:id="rId12"/>
  </p:notesMasterIdLst>
  <p:handoutMasterIdLst>
    <p:handoutMasterId r:id="rId13"/>
  </p:handoutMasterIdLst>
  <p:sldIdLst>
    <p:sldId id="256" r:id="rId4"/>
    <p:sldId id="271" r:id="rId5"/>
    <p:sldId id="272" r:id="rId6"/>
    <p:sldId id="262" r:id="rId7"/>
    <p:sldId id="274" r:id="rId8"/>
    <p:sldId id="273" r:id="rId9"/>
    <p:sldId id="263" r:id="rId10"/>
    <p:sldId id="269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>
      <p:cViewPr varScale="1">
        <p:scale>
          <a:sx n="84" d="100"/>
          <a:sy n="84" d="100"/>
        </p:scale>
        <p:origin x="658" y="77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154</c:v>
                </c:pt>
                <c:pt idx="1">
                  <c:v>226</c:v>
                </c:pt>
                <c:pt idx="2">
                  <c:v>294</c:v>
                </c:pt>
                <c:pt idx="3">
                  <c:v>270</c:v>
                </c:pt>
                <c:pt idx="4">
                  <c:v>333</c:v>
                </c:pt>
                <c:pt idx="5">
                  <c:v>328</c:v>
                </c:pt>
                <c:pt idx="6">
                  <c:v>573</c:v>
                </c:pt>
                <c:pt idx="7">
                  <c:v>780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7"/>
        <c:axId val="-1497628432"/>
        <c:axId val="-176067788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Columna1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E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trendline>
                  <c:spPr>
                    <a:ln w="19050" cap="rnd">
                      <a:solidFill>
                        <a:schemeClr val="accent2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2009</c:v>
                      </c:pt>
                      <c:pt idx="1">
                        <c:v>2010</c:v>
                      </c:pt>
                      <c:pt idx="2">
                        <c:v>2011</c:v>
                      </c:pt>
                      <c:pt idx="3">
                        <c:v>2012</c:v>
                      </c:pt>
                      <c:pt idx="4">
                        <c:v>2013</c:v>
                      </c:pt>
                      <c:pt idx="5">
                        <c:v>2014</c:v>
                      </c:pt>
                      <c:pt idx="6">
                        <c:v>2015</c:v>
                      </c:pt>
                      <c:pt idx="7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</c15:ser>
            </c15:filteredBarSeries>
          </c:ext>
        </c:extLst>
      </c:barChart>
      <c:lineChart>
        <c:grouping val="standar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497628432"/>
        <c:axId val="-1760677888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Columna2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E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2009</c:v>
                      </c:pt>
                      <c:pt idx="1">
                        <c:v>2010</c:v>
                      </c:pt>
                      <c:pt idx="2">
                        <c:v>2011</c:v>
                      </c:pt>
                      <c:pt idx="3">
                        <c:v>2012</c:v>
                      </c:pt>
                      <c:pt idx="4">
                        <c:v>2013</c:v>
                      </c:pt>
                      <c:pt idx="5">
                        <c:v>2014</c:v>
                      </c:pt>
                      <c:pt idx="6">
                        <c:v>2015</c:v>
                      </c:pt>
                      <c:pt idx="7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-149762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760677888"/>
        <c:crosses val="autoZero"/>
        <c:auto val="1"/>
        <c:lblAlgn val="ctr"/>
        <c:lblOffset val="100"/>
        <c:noMultiLvlLbl val="0"/>
      </c:catAx>
      <c:valAx>
        <c:axId val="-176067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49762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s-ES"/>
              <a:t>11/03/2017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s-ES"/>
              <a:t>11/03/2017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3A2CC701-D80A-463B-8415-A85485312088}" type="slidenum">
              <a:rPr lang="en-US" sz="1200" b="0" i="0">
                <a:latin typeface="Century Gothic"/>
                <a:ea typeface="+mn-ea"/>
                <a:cs typeface="+mn-cs"/>
              </a:rPr>
              <a:t>4</a:t>
            </a:fld>
            <a:endParaRPr lang="en-US" sz="1200" b="0" i="0"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034" y="685800"/>
            <a:ext cx="7998916" cy="2971801"/>
          </a:xfrm>
        </p:spPr>
        <p:txBody>
          <a:bodyPr anchor="b">
            <a:normAutofit/>
          </a:bodyPr>
          <a:lstStyle>
            <a:lvl1pPr algn="l">
              <a:defRPr sz="4799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034" y="3843868"/>
            <a:ext cx="6399133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0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5869" y="8467"/>
            <a:ext cx="3809008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6580" y="91546"/>
            <a:ext cx="6079071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3941" y="228600"/>
            <a:ext cx="495171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3927" y="32279"/>
            <a:ext cx="4851725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3383" y="609602"/>
            <a:ext cx="4342268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2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8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4" y="2006600"/>
            <a:ext cx="8532178" cy="2281600"/>
          </a:xfrm>
        </p:spPr>
        <p:txBody>
          <a:bodyPr anchor="b">
            <a:normAutofit/>
          </a:bodyPr>
          <a:lstStyle>
            <a:lvl1pPr algn="l">
              <a:defRPr sz="3599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5" y="4495800"/>
            <a:ext cx="8532178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033" y="685801"/>
            <a:ext cx="4936369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6621" y="685801"/>
            <a:ext cx="4933194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99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827" y="685800"/>
            <a:ext cx="4648576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033" y="1270529"/>
            <a:ext cx="4936369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7483" y="685800"/>
            <a:ext cx="4663919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5033" y="1262062"/>
            <a:ext cx="4927904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52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9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3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167" y="685800"/>
            <a:ext cx="3656648" cy="1371600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34" y="685800"/>
            <a:ext cx="5942053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3167" y="2209800"/>
            <a:ext cx="3656648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5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582" y="1447800"/>
            <a:ext cx="6018232" cy="1143000"/>
          </a:xfrm>
        </p:spPr>
        <p:txBody>
          <a:bodyPr anchor="b">
            <a:normAutofit/>
          </a:bodyPr>
          <a:lstStyle>
            <a:lvl1pPr algn="l">
              <a:defRPr sz="2799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8754" y="914400"/>
            <a:ext cx="3280120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1582" y="2777067"/>
            <a:ext cx="6019820" cy="2048933"/>
          </a:xfrm>
        </p:spPr>
        <p:txBody>
          <a:bodyPr anchor="t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58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621" y="533400"/>
            <a:ext cx="10815995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164" y="3843867"/>
            <a:ext cx="8302047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1691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5" y="685800"/>
            <a:ext cx="10055781" cy="2743200"/>
          </a:xfrm>
        </p:spPr>
        <p:txBody>
          <a:bodyPr anchor="ctr">
            <a:normAutofit/>
          </a:bodyPr>
          <a:lstStyle>
            <a:lvl1pPr algn="l">
              <a:defRPr sz="3199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114800"/>
            <a:ext cx="8533765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032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685800"/>
            <a:ext cx="9141620" cy="2743200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5835" y="3429000"/>
            <a:ext cx="853217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5" y="4301068"/>
            <a:ext cx="8532178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674" y="81222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2734" y="276860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9511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4" y="3429000"/>
            <a:ext cx="8532178" cy="1697400"/>
          </a:xfrm>
        </p:spPr>
        <p:txBody>
          <a:bodyPr anchor="b">
            <a:normAutofit/>
          </a:bodyPr>
          <a:lstStyle>
            <a:lvl1pPr algn="l">
              <a:defRPr sz="3199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3" y="5132981"/>
            <a:ext cx="853376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304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85800"/>
            <a:ext cx="9141619" cy="2743200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035" y="3928534"/>
            <a:ext cx="8532178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978400"/>
            <a:ext cx="8532178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674" y="81222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2734" y="276860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0438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5" y="685800"/>
            <a:ext cx="10055781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034" y="3928534"/>
            <a:ext cx="853217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766733"/>
            <a:ext cx="8532178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8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7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2950" y="685800"/>
            <a:ext cx="2056864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1" y="685800"/>
            <a:ext cx="7821163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 smtClean="0"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4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s-ES"/>
              <a:t>11/03/2017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s-ES"/>
              <a:pPr/>
              <a:t>11/03/2017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4572" y="2963334"/>
            <a:ext cx="2981081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034" y="4487333"/>
            <a:ext cx="853217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685801"/>
            <a:ext cx="853217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833" y="6172201"/>
            <a:ext cx="159978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DF33987-6305-4E2A-BF18-EF013ECE927B}" type="datetimeFigureOut">
              <a:rPr lang="es-ES" smtClean="0"/>
              <a:pPr/>
              <a:t>11/03/2017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034" y="6172201"/>
            <a:ext cx="754183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0502" y="5578476"/>
            <a:ext cx="1141948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199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36C87F6-986D-49E6-AF40-1B3A1EE8064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600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063" rtl="0" eaLnBrk="1" latinLnBrk="0" hangingPunct="1">
        <a:spcBef>
          <a:spcPct val="0"/>
        </a:spcBef>
        <a:buNone/>
        <a:defRPr sz="359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99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99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04" y="4509120"/>
            <a:ext cx="1623060" cy="1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lícu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764704"/>
            <a:ext cx="9210559" cy="5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906593"/>
              </p:ext>
            </p:extLst>
          </p:nvPr>
        </p:nvGraphicFramePr>
        <p:xfrm>
          <a:off x="1217613" y="1828800"/>
          <a:ext cx="9753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ángulo 4"/>
          <p:cNvSpPr/>
          <p:nvPr/>
        </p:nvSpPr>
        <p:spPr>
          <a:xfrm>
            <a:off x="909836" y="620688"/>
            <a:ext cx="103691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Número total de casos CONOCIDOS y atendidos</a:t>
            </a:r>
            <a:endParaRPr lang="es-E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573506" y="6453336"/>
            <a:ext cx="14109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1000" dirty="0" smtClean="0">
                <a:solidFill>
                  <a:schemeClr val="bg1">
                    <a:lumMod val="65000"/>
                  </a:schemeClr>
                </a:solidFill>
              </a:rPr>
              <a:t>Fuente: elmundo.es</a:t>
            </a:r>
            <a:endParaRPr lang="es-E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C0"/>
            </a:gs>
            <a:gs pos="100000">
              <a:srgbClr val="00B0F0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4305747" y="3267744"/>
            <a:ext cx="28584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Social</a:t>
            </a:r>
          </a:p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     Defender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675456"/>
            <a:ext cx="4697760" cy="46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171181" y="2967335"/>
            <a:ext cx="58464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gency FB" panose="020B0503020202020204" pitchFamily="34" charset="0"/>
              </a:rPr>
              <a:t>¿De dónde nace la idea?</a:t>
            </a:r>
            <a:endParaRPr lang="es-E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7856">
            <a:off x="915889" y="1024302"/>
            <a:ext cx="3738327" cy="311384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798">
            <a:off x="3796742" y="159667"/>
            <a:ext cx="3954887" cy="398127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23" y="3342605"/>
            <a:ext cx="3467100" cy="35052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4023">
            <a:off x="5976800" y="3870955"/>
            <a:ext cx="3819478" cy="265146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93" y="1135650"/>
            <a:ext cx="3501536" cy="320024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6" y="2801764"/>
            <a:ext cx="3717692" cy="41053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466">
            <a:off x="-352600" y="3852873"/>
            <a:ext cx="3846356" cy="325805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6496">
            <a:off x="8824835" y="-8804"/>
            <a:ext cx="3726629" cy="354070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544">
            <a:off x="-363505" y="528293"/>
            <a:ext cx="3943001" cy="350052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4" y="-32007"/>
            <a:ext cx="3708057" cy="288036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88" y="1092447"/>
            <a:ext cx="7718311" cy="426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1884">
            <a:off x="5552064" y="2832558"/>
            <a:ext cx="872159" cy="127979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142124" y="908720"/>
            <a:ext cx="3692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Sin tiempo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4447135"/>
            <a:ext cx="4317460" cy="247619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3356992"/>
            <a:ext cx="3846240" cy="111714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10" y="4883441"/>
            <a:ext cx="1603579" cy="160357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00" y="3350512"/>
            <a:ext cx="3078420" cy="11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52" y="4365104"/>
            <a:ext cx="1296144" cy="19442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4005064"/>
            <a:ext cx="1748222" cy="24974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476672"/>
            <a:ext cx="3791322" cy="22977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77" y="3800776"/>
            <a:ext cx="3230880" cy="25374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0" y="3972684"/>
            <a:ext cx="3299460" cy="25298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35" y="3230840"/>
            <a:ext cx="3276600" cy="30784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35" y="3230840"/>
            <a:ext cx="3169920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1351"/>
          <a:stretch>
            <a:fillRect/>
          </a:stretch>
        </p:blipFill>
        <p:spPr>
          <a:xfrm>
            <a:off x="1701924" y="2204864"/>
            <a:ext cx="1783285" cy="17350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7" y="5013176"/>
            <a:ext cx="460134" cy="4601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6" y="5609391"/>
            <a:ext cx="549796" cy="37710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85901" y="5541157"/>
            <a:ext cx="276870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800" dirty="0" smtClean="0">
                <a:latin typeface="Agency FB" panose="020B0503020202020204" pitchFamily="34" charset="0"/>
              </a:rPr>
              <a:t>mc_ahmed@hotmail.es</a:t>
            </a:r>
            <a:endParaRPr lang="es-ES" sz="2800" dirty="0">
              <a:latin typeface="Agency FB" panose="020B0503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485900" y="5013176"/>
            <a:ext cx="276710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>
                <a:latin typeface="Agency FB" panose="020B0503020202020204" pitchFamily="34" charset="0"/>
              </a:rPr>
              <a:t>l</a:t>
            </a:r>
            <a:r>
              <a:rPr lang="es-ES" sz="2400" dirty="0" smtClean="0">
                <a:latin typeface="Agency FB" panose="020B0503020202020204" pitchFamily="34" charset="0"/>
              </a:rPr>
              <a:t>inkedin.com/in/</a:t>
            </a:r>
            <a:r>
              <a:rPr lang="es-ES" sz="2400" dirty="0" err="1" smtClean="0">
                <a:latin typeface="Agency FB" panose="020B0503020202020204" pitchFamily="34" charset="0"/>
              </a:rPr>
              <a:t>kikepuma</a:t>
            </a:r>
            <a:endParaRPr lang="es-ES" sz="2400" dirty="0">
              <a:latin typeface="Agency FB" panose="020B0503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1" y="1556792"/>
            <a:ext cx="4400359" cy="293357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310078" y="5151917"/>
            <a:ext cx="46891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#Hack4Good</a:t>
            </a:r>
          </a:p>
        </p:txBody>
      </p:sp>
    </p:spTree>
    <p:extLst>
      <p:ext uri="{BB962C8B-B14F-4D97-AF65-F5344CB8AC3E}">
        <p14:creationId xmlns:p14="http://schemas.microsoft.com/office/powerpoint/2010/main" val="1870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_World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C0AAE90-47C3-40A1-8017-32A7017B6A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27</Words>
  <Application>Microsoft Office PowerPoint</Application>
  <PresentationFormat>Personalizado</PresentationFormat>
  <Paragraphs>10</Paragraphs>
  <Slides>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Agency FB</vt:lpstr>
      <vt:lpstr>Arial</vt:lpstr>
      <vt:lpstr>Century Gothic</vt:lpstr>
      <vt:lpstr>Wingdings 3</vt:lpstr>
      <vt:lpstr>Continental_World_16x9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2017-03-10T09:21:00Z</dcterms:created>
  <dcterms:modified xsi:type="dcterms:W3CDTF">2017-03-11T12:55:05Z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</Properties>
</file>